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6" r:id="rId2"/>
  </p:sldIdLst>
  <p:sldSz cx="18288000" cy="10287000"/>
  <p:notesSz cx="6858000" cy="9144000"/>
  <p:embeddedFontLst>
    <p:embeddedFont>
      <p:font typeface="Calibri" panose="020F0502020204030204" pitchFamily="34" charset="0"/>
      <p:regular r:id="rId4"/>
      <p:bold r:id="rId5"/>
      <p:italic r:id="rId6"/>
      <p:boldItalic r:id="rId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5816F-4F1C-4AAD-8807-CE0155AF6FD8}" type="datetimeFigureOut">
              <a:rPr lang="en-IN" smtClean="0"/>
              <a:t>16-03-2025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7B9D0-69DC-4B5C-BBCB-4352AF15C326}" type="slidenum">
              <a:rPr lang="en-IN" smtClean="0"/>
              <a:t>‹#›</a:t>
            </a:fld>
            <a:endParaRPr lang="en-IN"/>
          </a:p>
        </p:txBody>
      </p:sp>
    </p:spTree>
    <p:extLst>
      <p:ext uri="{BB962C8B-B14F-4D97-AF65-F5344CB8AC3E}">
        <p14:creationId xmlns:p14="http://schemas.microsoft.com/office/powerpoint/2010/main" val="2771927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57B9D0-69DC-4B5C-BBCB-4352AF15C326}" type="slidenum">
              <a:rPr lang="en-IN" smtClean="0"/>
              <a:t>1</a:t>
            </a:fld>
            <a:endParaRPr lang="en-IN"/>
          </a:p>
        </p:txBody>
      </p:sp>
    </p:spTree>
    <p:extLst>
      <p:ext uri="{BB962C8B-B14F-4D97-AF65-F5344CB8AC3E}">
        <p14:creationId xmlns:p14="http://schemas.microsoft.com/office/powerpoint/2010/main" val="137584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1" y="854164"/>
            <a:ext cx="9931148" cy="9158918"/>
          </a:xfrm>
          <a:prstGeom prst="rect">
            <a:avLst/>
          </a:prstGeom>
        </p:spPr>
        <p:txBody>
          <a:bodyPr wrap="square" lIns="0" tIns="0" rIns="0" bIns="0" rtlCol="0" anchor="t">
            <a:spAutoFit/>
          </a:bodyPr>
          <a:lstStyle/>
          <a:p>
            <a:pPr algn="ctr">
              <a:lnSpc>
                <a:spcPts val="3532"/>
              </a:lnSpc>
            </a:pPr>
            <a:r>
              <a:rPr lang="en-US" sz="4400" b="1" dirty="0">
                <a:latin typeface="Times New Roman" panose="02020603050405020304" pitchFamily="18" charset="0"/>
                <a:ea typeface="Canva Sans"/>
                <a:cs typeface="Times New Roman" panose="02020603050405020304" pitchFamily="18" charset="0"/>
                <a:sym typeface="Canva Sans"/>
              </a:rPr>
              <a:t>Smart Workforce Tracker  </a:t>
            </a:r>
          </a:p>
          <a:p>
            <a:pPr algn="just"/>
            <a:r>
              <a:rPr lang="en-US" sz="3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3000" b="1" dirty="0">
                <a:solidFill>
                  <a:srgbClr val="000000"/>
                </a:solidFill>
                <a:latin typeface="Times New Roman" panose="02020603050405020304" pitchFamily="18" charset="0"/>
                <a:ea typeface="Canva Sans"/>
                <a:cs typeface="Times New Roman" panose="02020603050405020304" pitchFamily="18" charset="0"/>
                <a:sym typeface="Canva Sans"/>
              </a:rPr>
              <a:t>Previous Phase: </a:t>
            </a:r>
            <a:r>
              <a:rPr lang="en-US" sz="3000" dirty="0">
                <a:solidFill>
                  <a:srgbClr val="000000"/>
                </a:solidFill>
                <a:latin typeface="Times New Roman" panose="02020603050405020304" pitchFamily="18" charset="0"/>
                <a:ea typeface="Canva Sans"/>
                <a:cs typeface="Times New Roman" panose="02020603050405020304" pitchFamily="18" charset="0"/>
                <a:sym typeface="Canva Sans"/>
              </a:rPr>
              <a:t>Created a proof of concept to track a person using a Latitude and Longitude, and tracking the Speed and Direction. Components used: </a:t>
            </a:r>
            <a:r>
              <a:rPr lang="en-US" sz="3000" dirty="0" err="1">
                <a:solidFill>
                  <a:srgbClr val="000000"/>
                </a:solidFill>
                <a:latin typeface="Times New Roman" panose="02020603050405020304" pitchFamily="18" charset="0"/>
                <a:ea typeface="Canva Sans"/>
                <a:cs typeface="Times New Roman" panose="02020603050405020304" pitchFamily="18" charset="0"/>
                <a:sym typeface="Canva Sans"/>
              </a:rPr>
              <a:t>NodeMCU</a:t>
            </a:r>
            <a:r>
              <a:rPr lang="en-US" sz="3000" dirty="0">
                <a:solidFill>
                  <a:srgbClr val="000000"/>
                </a:solidFill>
                <a:latin typeface="Times New Roman" panose="02020603050405020304" pitchFamily="18" charset="0"/>
                <a:ea typeface="Canva Sans"/>
                <a:cs typeface="Times New Roman" panose="02020603050405020304" pitchFamily="18" charset="0"/>
                <a:sym typeface="Canva Sans"/>
              </a:rPr>
              <a:t>, Neo-6 GPS module.</a:t>
            </a:r>
          </a:p>
          <a:p>
            <a:pPr algn="just"/>
            <a:endParaRPr lang="en-US" sz="30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algn="just"/>
            <a:r>
              <a:rPr lang="en-US" sz="3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3000" b="1" dirty="0">
                <a:solidFill>
                  <a:srgbClr val="000000"/>
                </a:solidFill>
                <a:latin typeface="Times New Roman" panose="02020603050405020304" pitchFamily="18" charset="0"/>
                <a:ea typeface="Canva Sans"/>
                <a:cs typeface="Times New Roman" panose="02020603050405020304" pitchFamily="18" charset="0"/>
                <a:sym typeface="Canva Sans"/>
              </a:rPr>
              <a:t>In the next phase, </a:t>
            </a:r>
            <a:r>
              <a:rPr lang="en-US" sz="3200" dirty="0"/>
              <a:t>In the next phase, we will enhance the system by implementing worker tracking for improved monitoring and extended operational insights and integrating batteries for reliable power and extended usage time. A virtual boundary will be established to track the location of the workers, enabling the system to monitor whether they are inside or outside the designated area. Additionally, the system will count the number of times the workers enter and exit the boundary and measure the time they spend resting. These improvements will not only enhance the system’s performance but also offer greater functionality, paving the way for more advanced applications in real-world scenarios.</a:t>
            </a:r>
          </a:p>
          <a:p>
            <a:pPr algn="just"/>
            <a:endParaRPr lang="en-US" sz="30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sp>
        <p:nvSpPr>
          <p:cNvPr id="3" name="Freeform 3"/>
          <p:cNvSpPr/>
          <p:nvPr/>
        </p:nvSpPr>
        <p:spPr>
          <a:xfrm>
            <a:off x="10393112" y="0"/>
            <a:ext cx="7269406" cy="3871623"/>
          </a:xfrm>
          <a:custGeom>
            <a:avLst/>
            <a:gdLst/>
            <a:ahLst/>
            <a:cxnLst/>
            <a:rect l="l" t="t" r="r" b="b"/>
            <a:pathLst>
              <a:path w="7269406" h="3871623">
                <a:moveTo>
                  <a:pt x="0" y="0"/>
                </a:moveTo>
                <a:lnTo>
                  <a:pt x="7269406" y="0"/>
                </a:lnTo>
                <a:lnTo>
                  <a:pt x="7269406" y="3871623"/>
                </a:lnTo>
                <a:lnTo>
                  <a:pt x="0" y="3871623"/>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327730" y="9272379"/>
            <a:ext cx="17632539" cy="1000274"/>
          </a:xfrm>
          <a:prstGeom prst="rect">
            <a:avLst/>
          </a:prstGeom>
        </p:spPr>
        <p:txBody>
          <a:bodyPr wrap="square" lIns="0" tIns="0" rIns="0" bIns="0" rtlCol="0" anchor="t">
            <a:spAutoFit/>
          </a:bodyPr>
          <a:lstStyle/>
          <a:p>
            <a:pPr algn="ctr">
              <a:lnSpc>
                <a:spcPts val="2573"/>
              </a:lnSpc>
            </a:pPr>
            <a:r>
              <a:rPr lang="en-US" sz="2800" b="1" dirty="0">
                <a:solidFill>
                  <a:srgbClr val="000000"/>
                </a:solidFill>
                <a:latin typeface="Times New Roman" panose="02020603050405020304" pitchFamily="18" charset="0"/>
                <a:ea typeface="Canva Sans Bold"/>
                <a:cs typeface="Times New Roman" panose="02020603050405020304" pitchFamily="18" charset="0"/>
                <a:sym typeface="Canva Sans Bold"/>
              </a:rPr>
              <a:t>Discrimination :</a:t>
            </a:r>
          </a:p>
          <a:p>
            <a:pPr algn="ctr">
              <a:lnSpc>
                <a:spcPts val="2573"/>
              </a:lnSpc>
            </a:pPr>
            <a:r>
              <a:rPr lang="en-US" sz="2800" dirty="0">
                <a:solidFill>
                  <a:srgbClr val="000000"/>
                </a:solidFill>
                <a:latin typeface="Times New Roman" panose="02020603050405020304" pitchFamily="18" charset="0"/>
                <a:ea typeface="Canva Sans"/>
                <a:cs typeface="Times New Roman" panose="02020603050405020304" pitchFamily="18" charset="0"/>
                <a:sym typeface="Canva Sans"/>
              </a:rPr>
              <a:t>• Smart Workforce Tracker uses the GPS signals from the tracking device to pinpoint the location and marks the limits of an area of the workers. This is </a:t>
            </a:r>
            <a:r>
              <a:rPr lang="en-US" sz="2800" dirty="0">
                <a:latin typeface="Times New Roman" panose="02020603050405020304" pitchFamily="18" charset="0"/>
                <a:ea typeface="Canva Sans"/>
                <a:cs typeface="Times New Roman" panose="02020603050405020304" pitchFamily="18" charset="0"/>
                <a:sym typeface="Canva Sans"/>
              </a:rPr>
              <a:t>the Smart Workforce Tracker.</a:t>
            </a:r>
            <a:endParaRPr lang="en-US" sz="28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pic>
        <p:nvPicPr>
          <p:cNvPr id="12" name="Picture 11">
            <a:extLst>
              <a:ext uri="{FF2B5EF4-FFF2-40B4-BE49-F238E27FC236}">
                <a16:creationId xmlns:a16="http://schemas.microsoft.com/office/drawing/2014/main" id="{1FB204D1-6042-4BDF-AEA9-2612994AB607}"/>
              </a:ext>
            </a:extLst>
          </p:cNvPr>
          <p:cNvPicPr>
            <a:picLocks noChangeAspect="1"/>
          </p:cNvPicPr>
          <p:nvPr/>
        </p:nvPicPr>
        <p:blipFill>
          <a:blip r:embed="rId4"/>
          <a:stretch>
            <a:fillRect/>
          </a:stretch>
        </p:blipFill>
        <p:spPr>
          <a:xfrm>
            <a:off x="10388349" y="3904960"/>
            <a:ext cx="2521488" cy="2241322"/>
          </a:xfrm>
          <a:prstGeom prst="rect">
            <a:avLst/>
          </a:prstGeom>
        </p:spPr>
      </p:pic>
      <p:pic>
        <p:nvPicPr>
          <p:cNvPr id="13" name="Picture 12">
            <a:extLst>
              <a:ext uri="{FF2B5EF4-FFF2-40B4-BE49-F238E27FC236}">
                <a16:creationId xmlns:a16="http://schemas.microsoft.com/office/drawing/2014/main" id="{358967FE-FD34-45AB-BDF8-51C77A016CDE}"/>
              </a:ext>
            </a:extLst>
          </p:cNvPr>
          <p:cNvPicPr>
            <a:picLocks noChangeAspect="1"/>
          </p:cNvPicPr>
          <p:nvPr/>
        </p:nvPicPr>
        <p:blipFill>
          <a:blip r:embed="rId5"/>
          <a:stretch>
            <a:fillRect/>
          </a:stretch>
        </p:blipFill>
        <p:spPr>
          <a:xfrm>
            <a:off x="14706600" y="3848162"/>
            <a:ext cx="2521488" cy="2354917"/>
          </a:xfrm>
          <a:prstGeom prst="rect">
            <a:avLst/>
          </a:prstGeom>
        </p:spPr>
      </p:pic>
      <p:pic>
        <p:nvPicPr>
          <p:cNvPr id="4" name="Picture 3">
            <a:extLst>
              <a:ext uri="{FF2B5EF4-FFF2-40B4-BE49-F238E27FC236}">
                <a16:creationId xmlns:a16="http://schemas.microsoft.com/office/drawing/2014/main" id="{350AE76A-F87E-4D04-887A-1522D9AE7675}"/>
              </a:ext>
            </a:extLst>
          </p:cNvPr>
          <p:cNvPicPr>
            <a:picLocks noChangeAspect="1"/>
          </p:cNvPicPr>
          <p:nvPr/>
        </p:nvPicPr>
        <p:blipFill>
          <a:blip r:embed="rId6"/>
          <a:stretch>
            <a:fillRect/>
          </a:stretch>
        </p:blipFill>
        <p:spPr>
          <a:xfrm>
            <a:off x="11068589" y="6410615"/>
            <a:ext cx="5918451" cy="31342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193</Words>
  <Application>Microsoft Office PowerPoint</Application>
  <PresentationFormat>Custom</PresentationFormat>
  <Paragraphs>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Times New Roman</vt: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Previous Phase: Created a proof of concept to track a person using a virtual boundary that triggers an alert when the boundary is crossed. Components used: NodeMCU, Neo-6 GPS module, and a lithium-ion battery In the next phase, the focus will be on</dc:title>
  <cp:lastModifiedBy>AKSHAY V</cp:lastModifiedBy>
  <cp:revision>6</cp:revision>
  <dcterms:created xsi:type="dcterms:W3CDTF">2006-08-16T00:00:00Z</dcterms:created>
  <dcterms:modified xsi:type="dcterms:W3CDTF">2025-03-16T12:58:57Z</dcterms:modified>
  <dc:identifier>DAGZoisYc_o</dc:identifier>
</cp:coreProperties>
</file>